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31" r:id="rId6"/>
    <p:sldId id="348" r:id="rId7"/>
    <p:sldId id="343" r:id="rId8"/>
    <p:sldId id="358" r:id="rId9"/>
    <p:sldId id="350" r:id="rId10"/>
    <p:sldId id="359" r:id="rId11"/>
    <p:sldId id="328" r:id="rId12"/>
    <p:sldId id="352" r:id="rId13"/>
    <p:sldId id="353" r:id="rId14"/>
    <p:sldId id="336" r:id="rId15"/>
    <p:sldId id="356" r:id="rId16"/>
    <p:sldId id="357" r:id="rId17"/>
    <p:sldId id="349" r:id="rId18"/>
    <p:sldId id="355" r:id="rId19"/>
    <p:sldId id="347" r:id="rId20"/>
    <p:sldId id="268" r:id="rId2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8539" autoAdjust="0"/>
  </p:normalViewPr>
  <p:slideViewPr>
    <p:cSldViewPr>
      <p:cViewPr varScale="1">
        <p:scale>
          <a:sx n="142" d="100"/>
          <a:sy n="142" d="100"/>
        </p:scale>
        <p:origin x="1022" y="110"/>
      </p:cViewPr>
      <p:guideLst>
        <p:guide orient="horz" pos="2160"/>
        <p:guide orient="horz" pos="4065"/>
        <p:guide orient="horz" pos="709"/>
        <p:guide pos="2880"/>
        <p:guide orient="horz" pos="3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7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02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57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6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3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39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5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8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005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6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FCAF9A-328B-48C6-8CA3-8371B22412AE}"/>
              </a:ext>
            </a:extLst>
          </p:cNvPr>
          <p:cNvSpPr/>
          <p:nvPr/>
        </p:nvSpPr>
        <p:spPr>
          <a:xfrm>
            <a:off x="179913" y="371703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2022.  6.  15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FDF87-2724-410D-A13B-CED912323628}"/>
              </a:ext>
            </a:extLst>
          </p:cNvPr>
          <p:cNvSpPr/>
          <p:nvPr/>
        </p:nvSpPr>
        <p:spPr>
          <a:xfrm>
            <a:off x="537814" y="4797152"/>
            <a:ext cx="804812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충북대학교 산업인공지능학과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[21-1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2021254001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이용규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2021254013 </a:t>
            </a:r>
            <a:r>
              <a:rPr lang="ko-KR" altLang="en-US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유대건</a:t>
            </a: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B617F58B-277B-412B-9E81-F894F83F82B2}"/>
              </a:ext>
            </a:extLst>
          </p:cNvPr>
          <p:cNvSpPr/>
          <p:nvPr/>
        </p:nvSpPr>
        <p:spPr>
          <a:xfrm>
            <a:off x="395536" y="421854"/>
            <a:ext cx="3469881" cy="44852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>
                <a:solidFill>
                  <a:schemeClr val="bg1"/>
                </a:solidFill>
              </a:rPr>
              <a:t>지능화 캡스톤 프로젝트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FA47DE-6AFD-4F94-A1F9-0E54C53554E4}"/>
              </a:ext>
            </a:extLst>
          </p:cNvPr>
          <p:cNvGrpSpPr/>
          <p:nvPr/>
        </p:nvGrpSpPr>
        <p:grpSpPr>
          <a:xfrm>
            <a:off x="752652" y="1864915"/>
            <a:ext cx="7638695" cy="924807"/>
            <a:chOff x="157020" y="3061083"/>
            <a:chExt cx="8712968" cy="9248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7A053AD-83D3-4195-B956-35FAF5223169}"/>
                </a:ext>
              </a:extLst>
            </p:cNvPr>
            <p:cNvSpPr/>
            <p:nvPr/>
          </p:nvSpPr>
          <p:spPr>
            <a:xfrm>
              <a:off x="157020" y="3061083"/>
              <a:ext cx="871296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r>
                <a:rPr lang="ko-KR" altLang="en-US" sz="44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</a:t>
              </a:r>
              <a:r>
                <a:rPr lang="en-US" altLang="ko-KR" sz="44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#2 </a:t>
              </a:r>
              <a:r>
                <a:rPr lang="ko-KR" altLang="en-US" sz="44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 발표</a:t>
              </a:r>
              <a:endParaRPr lang="en-US" altLang="ko-KR" sz="6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FA6532-6D7C-40B0-B351-D5E084786973}"/>
                </a:ext>
              </a:extLst>
            </p:cNvPr>
            <p:cNvSpPr/>
            <p:nvPr/>
          </p:nvSpPr>
          <p:spPr>
            <a:xfrm>
              <a:off x="899592" y="3278004"/>
              <a:ext cx="5985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292" eaLnBrk="0" hangingPunct="0">
                <a:buSzPct val="100000"/>
                <a:defRPr/>
              </a:pPr>
              <a:endParaRPr lang="ko-KR" altLang="en-US" sz="4000" kern="0" spc="-151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학습데이터 추가 후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8E296F-F938-43C2-817C-8BADA1C5D9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68000"/>
            <a:ext cx="3600000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84445-997B-40BC-8B85-DF3E5F5254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0" y="1836000"/>
            <a:ext cx="4860000" cy="48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2C2830-FB63-4AC0-85A7-8DCDB5E15D8D}"/>
              </a:ext>
            </a:extLst>
          </p:cNvPr>
          <p:cNvSpPr txBox="1"/>
          <p:nvPr/>
        </p:nvSpPr>
        <p:spPr>
          <a:xfrm>
            <a:off x="1403648" y="5032230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Train </a:t>
            </a:r>
            <a:r>
              <a:rPr lang="ko-KR" altLang="en-US" sz="1200" dirty="0"/>
              <a:t>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B2C46-2351-4D4A-94B6-81738625A1CD}"/>
              </a:ext>
            </a:extLst>
          </p:cNvPr>
          <p:cNvSpPr txBox="1"/>
          <p:nvPr/>
        </p:nvSpPr>
        <p:spPr>
          <a:xfrm>
            <a:off x="6056077" y="146750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예측</a:t>
            </a:r>
            <a:r>
              <a:rPr lang="en-US" altLang="ko-KR" sz="1200" dirty="0"/>
              <a:t> </a:t>
            </a:r>
            <a:r>
              <a:rPr lang="ko-KR" altLang="en-US" sz="12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84383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en-US" altLang="ko-KR" sz="1600" dirty="0" err="1">
                <a:latin typeface="+mn-ea"/>
              </a:rPr>
              <a:t>train:val</a:t>
            </a:r>
            <a:r>
              <a:rPr lang="en-US" altLang="ko-KR" sz="1600" dirty="0">
                <a:latin typeface="+mn-ea"/>
              </a:rPr>
              <a:t> = 7:3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CBFF2F-60E7-4B95-BF36-D46C4A8182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7"/>
          <a:stretch/>
        </p:blipFill>
        <p:spPr>
          <a:xfrm>
            <a:off x="4575260" y="1916832"/>
            <a:ext cx="4533244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CBD712-39AE-4F62-AB43-E30C167CB1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7"/>
          <a:stretch/>
        </p:blipFill>
        <p:spPr>
          <a:xfrm>
            <a:off x="35496" y="1916832"/>
            <a:ext cx="4419951" cy="3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A6F670-FC71-4C51-AE79-A9D7E7184A05}"/>
              </a:ext>
            </a:extLst>
          </p:cNvPr>
          <p:cNvSpPr txBox="1"/>
          <p:nvPr/>
        </p:nvSpPr>
        <p:spPr>
          <a:xfrm>
            <a:off x="1482918" y="5508000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증량 전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</a:p>
          <a:p>
            <a:r>
              <a:rPr lang="en-US" altLang="ko-KR" sz="1200" dirty="0"/>
              <a:t>   Head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0.9</a:t>
            </a:r>
          </a:p>
          <a:p>
            <a:r>
              <a:rPr lang="en-US" altLang="ko-KR" sz="1200" dirty="0"/>
              <a:t>   Helmet : 0.93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10A5F6-CE58-44FE-817C-9E25C176388B}"/>
              </a:ext>
            </a:extLst>
          </p:cNvPr>
          <p:cNvSpPr txBox="1"/>
          <p:nvPr/>
        </p:nvSpPr>
        <p:spPr>
          <a:xfrm>
            <a:off x="6012160" y="5508000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데이터 증량 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Head : 0.80</a:t>
            </a:r>
          </a:p>
          <a:p>
            <a:r>
              <a:rPr lang="en-US" altLang="ko-KR" sz="1200" dirty="0"/>
              <a:t>   Helmet : 0.88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028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br>
              <a:rPr lang="en-US" altLang="ko-KR" sz="2000" b="1" dirty="0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9A85E0-CC3E-45F1-99DA-56263892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00" y="1557072"/>
            <a:ext cx="266616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6CB687-3250-40DC-A710-B40D86361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" y="1557072"/>
            <a:ext cx="266616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99586B-AA9F-4B8B-9091-09F6945AA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00" y="4221368"/>
            <a:ext cx="2666160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E29E61-B2F7-4A58-A318-A67ACE243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232556"/>
            <a:ext cx="2666160" cy="25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08DD71-276E-4AA6-9900-32EFA7970862}"/>
              </a:ext>
            </a:extLst>
          </p:cNvPr>
          <p:cNvSpPr txBox="1"/>
          <p:nvPr/>
        </p:nvSpPr>
        <p:spPr>
          <a:xfrm>
            <a:off x="3368761" y="3584049"/>
            <a:ext cx="2283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F1 Curve </a:t>
            </a:r>
            <a:r>
              <a:rPr lang="ko-KR" altLang="en-US" sz="1200" dirty="0"/>
              <a:t>데이터 증량 전후</a:t>
            </a:r>
            <a:endParaRPr lang="en-US" altLang="ko-KR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AF946-0CF3-407A-9AB6-6CA36AA99CE2}"/>
              </a:ext>
            </a:extLst>
          </p:cNvPr>
          <p:cNvSpPr txBox="1"/>
          <p:nvPr/>
        </p:nvSpPr>
        <p:spPr>
          <a:xfrm>
            <a:off x="3430320" y="6237312"/>
            <a:ext cx="2283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P Curve </a:t>
            </a:r>
            <a:r>
              <a:rPr lang="ko-KR" altLang="en-US" sz="1200" dirty="0"/>
              <a:t>데이터 증량 전후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7601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br>
              <a:rPr lang="en-US" altLang="ko-KR" sz="2000" b="1" dirty="0"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D7C9D2-3151-429D-BBC6-09B164824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597830"/>
            <a:ext cx="2664480" cy="25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5C9FC3-B442-4018-919F-B6F4E8815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00" y="1669813"/>
            <a:ext cx="2662800" cy="25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5AFE4-7DF6-42CD-8B91-F7D69397C7B9}"/>
              </a:ext>
            </a:extLst>
          </p:cNvPr>
          <p:cNvSpPr txBox="1"/>
          <p:nvPr/>
        </p:nvSpPr>
        <p:spPr>
          <a:xfrm>
            <a:off x="3430320" y="3645024"/>
            <a:ext cx="2283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R Curve </a:t>
            </a:r>
            <a:r>
              <a:rPr lang="ko-KR" altLang="en-US" sz="1200" dirty="0"/>
              <a:t>데이터 증량 전후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1315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 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 데이터 추가 전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566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테스트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+mn-ea"/>
              </a:rPr>
              <a:t>오분류</a:t>
            </a:r>
            <a:r>
              <a:rPr lang="ko-KR" altLang="en-US" sz="2000" b="1" dirty="0">
                <a:latin typeface="+mn-ea"/>
              </a:rPr>
              <a:t> 사례 및 개선점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Cap, Hat, </a:t>
            </a:r>
            <a:r>
              <a:rPr lang="ko-KR" altLang="en-US" sz="1600" dirty="0">
                <a:latin typeface="+mn-ea"/>
              </a:rPr>
              <a:t>두건 등을 착용한 사람에 대해 </a:t>
            </a:r>
            <a:r>
              <a:rPr lang="en-US" altLang="ko-KR" sz="1600" dirty="0">
                <a:latin typeface="+mn-ea"/>
              </a:rPr>
              <a:t>Helmet </a:t>
            </a:r>
            <a:r>
              <a:rPr lang="ko-KR" altLang="en-US" sz="1600" dirty="0">
                <a:latin typeface="+mn-ea"/>
              </a:rPr>
              <a:t>으로 인식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Cap, Hat, </a:t>
            </a:r>
            <a:r>
              <a:rPr lang="ko-KR" altLang="en-US" sz="1600" dirty="0">
                <a:latin typeface="+mn-ea"/>
              </a:rPr>
              <a:t>두건 등에 대해 </a:t>
            </a:r>
            <a:r>
              <a:rPr lang="en-US" altLang="ko-KR" sz="1600" dirty="0">
                <a:latin typeface="+mn-ea"/>
              </a:rPr>
              <a:t>Head </a:t>
            </a:r>
            <a:r>
              <a:rPr lang="ko-KR" altLang="en-US" sz="1600" dirty="0">
                <a:latin typeface="+mn-ea"/>
              </a:rPr>
              <a:t>로 학습 데이터 추가 및 </a:t>
            </a:r>
            <a:r>
              <a:rPr lang="en-US" altLang="ko-KR" sz="1600" dirty="0">
                <a:latin typeface="+mn-ea"/>
              </a:rPr>
              <a:t>Labeling </a:t>
            </a:r>
            <a:r>
              <a:rPr lang="ko-KR" altLang="en-US" sz="1600" dirty="0">
                <a:latin typeface="+mn-ea"/>
              </a:rPr>
              <a:t>작업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953ACE-9B8E-4506-AC14-7A28D3BCAA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90" y="1472952"/>
            <a:ext cx="5868144" cy="3912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2DD45-BC4B-4133-BBEB-55F7177C3A19}"/>
              </a:ext>
            </a:extLst>
          </p:cNvPr>
          <p:cNvSpPr txBox="1"/>
          <p:nvPr/>
        </p:nvSpPr>
        <p:spPr>
          <a:xfrm>
            <a:off x="155912" y="1450658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 : 0.84</a:t>
            </a:r>
          </a:p>
          <a:p>
            <a:r>
              <a:rPr lang="en-US" altLang="ko-KR" dirty="0"/>
              <a:t>Helmet : 0.84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29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 및 토의 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 데이터 추가 후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4782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테스트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122C6-20D5-4E6E-87A0-BBE0B33AA673}"/>
              </a:ext>
            </a:extLst>
          </p:cNvPr>
          <p:cNvSpPr txBox="1"/>
          <p:nvPr/>
        </p:nvSpPr>
        <p:spPr>
          <a:xfrm>
            <a:off x="202830" y="1412776"/>
            <a:ext cx="228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+mn-ea"/>
              </a:rPr>
              <a:t>학습데이터 추가 </a:t>
            </a:r>
            <a:r>
              <a:rPr lang="ko-KR" altLang="en-US" b="1" dirty="0">
                <a:latin typeface="+mn-ea"/>
              </a:rPr>
              <a:t>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Head : 0.92</a:t>
            </a:r>
          </a:p>
          <a:p>
            <a:r>
              <a:rPr lang="en-US" altLang="ko-KR" dirty="0"/>
              <a:t>Helmet : 0.92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78CBCA5-AA6C-436E-BC19-39BC678D4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4392008" cy="29280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1A9674-1E25-4A8D-892B-B91C02A3B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88" y="2637232"/>
            <a:ext cx="4320000" cy="288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5157F1-8F32-45BA-8F1F-8B3C72766881}"/>
              </a:ext>
            </a:extLst>
          </p:cNvPr>
          <p:cNvSpPr txBox="1"/>
          <p:nvPr/>
        </p:nvSpPr>
        <p:spPr>
          <a:xfrm>
            <a:off x="4860032" y="1364575"/>
            <a:ext cx="3887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학습데이터 추가 후</a:t>
            </a:r>
            <a:endParaRPr lang="en-US" altLang="ko-KR" b="1" dirty="0">
              <a:latin typeface="+mn-ea"/>
            </a:endParaRPr>
          </a:p>
          <a:p>
            <a:endParaRPr lang="en-US" altLang="ko-KR" dirty="0"/>
          </a:p>
          <a:p>
            <a:r>
              <a:rPr lang="en-US" altLang="ko-KR" dirty="0"/>
              <a:t>Head : 0.97</a:t>
            </a:r>
          </a:p>
          <a:p>
            <a:r>
              <a:rPr lang="en-US" altLang="ko-KR" dirty="0"/>
              <a:t>Helmet : 0.97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16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/>
                <a:ea typeface="HY견고딕"/>
              </a:rPr>
              <a:t>결과 및 토의</a:t>
            </a:r>
            <a:endParaRPr lang="en-US" altLang="ko-KR" sz="3200" dirty="0">
              <a:solidFill>
                <a:schemeClr val="tx2"/>
              </a:solidFill>
              <a:latin typeface="HY견고딕"/>
              <a:ea typeface="HY견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5841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맑은 고딕"/>
                <a:ea typeface="맑은 고딕"/>
              </a:rPr>
              <a:t>토의 및 개선점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  - </a:t>
            </a:r>
            <a:r>
              <a:rPr lang="ko-KR" altLang="en-US" sz="1600" dirty="0">
                <a:latin typeface="+mn-ea"/>
              </a:rPr>
              <a:t>검출 객체에 대한 </a:t>
            </a:r>
            <a:r>
              <a:rPr lang="en-US" altLang="ko-KR" sz="1600" dirty="0">
                <a:latin typeface="+mn-ea"/>
              </a:rPr>
              <a:t>Labeling </a:t>
            </a:r>
            <a:r>
              <a:rPr lang="ko-KR" altLang="en-US" sz="1600" dirty="0">
                <a:latin typeface="+mn-ea"/>
              </a:rPr>
              <a:t>정확도에 따라 </a:t>
            </a:r>
            <a:r>
              <a:rPr lang="ko-KR" altLang="en-US" sz="1600" dirty="0" err="1">
                <a:latin typeface="+mn-ea"/>
              </a:rPr>
              <a:t>검출률</a:t>
            </a:r>
            <a:r>
              <a:rPr lang="ko-KR" altLang="en-US" sz="1600" dirty="0">
                <a:latin typeface="+mn-ea"/>
              </a:rPr>
              <a:t> 상승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다양한 학습 데이터 수집 및 학습을 통하여 </a:t>
            </a:r>
            <a:r>
              <a:rPr lang="ko-KR" altLang="en-US" sz="1600" dirty="0" err="1">
                <a:latin typeface="+mn-ea"/>
              </a:rPr>
              <a:t>오인식률</a:t>
            </a:r>
            <a:r>
              <a:rPr lang="ko-KR" altLang="en-US" sz="1600" dirty="0">
                <a:latin typeface="+mn-ea"/>
              </a:rPr>
              <a:t> 저하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검출 객체와 유사한 데이터 증량으로 정확도 상승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  - </a:t>
            </a:r>
            <a:r>
              <a:rPr lang="ko-KR" altLang="en-US" sz="1600" dirty="0">
                <a:latin typeface="+mn-ea"/>
              </a:rPr>
              <a:t>프로그램 작성에 대한 이해도 보다 효율적인 학습 방법에 대한 이해도 필요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프로그램 사용 방법에 대한 가이드를 사전 제시할 경우 다양한 방법 시도 가능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후처리 및 다른 객체인식 알고리즘을 연계한 </a:t>
            </a:r>
            <a:r>
              <a:rPr lang="ko-KR" altLang="en-US" sz="1600" dirty="0" err="1">
                <a:latin typeface="+mn-ea"/>
              </a:rPr>
              <a:t>검출률</a:t>
            </a:r>
            <a:r>
              <a:rPr lang="ko-KR" altLang="en-US" sz="1600" dirty="0">
                <a:latin typeface="+mn-ea"/>
              </a:rPr>
              <a:t> 향상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399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수행방법 및 기여도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378138" y="968603"/>
            <a:ext cx="8340522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프로젝트 주제로 제시한 </a:t>
            </a:r>
            <a:r>
              <a:rPr lang="en-US" altLang="ko-KR" sz="1600" dirty="0">
                <a:latin typeface="+mn-ea"/>
              </a:rPr>
              <a:t>Kaggle </a:t>
            </a:r>
            <a:r>
              <a:rPr lang="ko-KR" altLang="en-US" sz="1600" dirty="0">
                <a:latin typeface="+mn-ea"/>
              </a:rPr>
              <a:t>에 </a:t>
            </a:r>
            <a:r>
              <a:rPr lang="en-US" altLang="ko-KR" sz="1600" dirty="0">
                <a:latin typeface="+mn-ea"/>
              </a:rPr>
              <a:t>Data </a:t>
            </a:r>
            <a:r>
              <a:rPr lang="ko-KR" altLang="en-US" sz="1600" dirty="0">
                <a:latin typeface="+mn-ea"/>
              </a:rPr>
              <a:t>를 활용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업무의 비중을 고려하여 데이터 가공 및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파트와 코딩 및  자료작성 파트로 진행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각 파트 작업 후 수시로 연락 및 대면으로 통합 작업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 및 기여도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338E3E1-B499-4817-9D53-DBF9D7E48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915808"/>
              </p:ext>
            </p:extLst>
          </p:nvPr>
        </p:nvGraphicFramePr>
        <p:xfrm>
          <a:off x="611560" y="3280811"/>
          <a:ext cx="8107101" cy="241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419051012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1403023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96629613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43510444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920433081"/>
                    </a:ext>
                  </a:extLst>
                </a:gridCol>
                <a:gridCol w="1050317">
                  <a:extLst>
                    <a:ext uri="{9D8B030D-6E8A-4147-A177-3AD203B41FA5}">
                      <a16:colId xmlns:a16="http://schemas.microsoft.com/office/drawing/2014/main" val="2955174181"/>
                    </a:ext>
                  </a:extLst>
                </a:gridCol>
              </a:tblGrid>
              <a:tr h="229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비중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수행내용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693972"/>
                  </a:ext>
                </a:extLst>
              </a:tr>
              <a:tr h="229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프로젝트</a:t>
                      </a:r>
                      <a:r>
                        <a:rPr lang="en-US" altLang="ko-KR" sz="1400"/>
                        <a:t>#1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프로젝트</a:t>
                      </a:r>
                      <a:r>
                        <a:rPr lang="en-US" altLang="ko-KR" sz="1400"/>
                        <a:t>#2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주제발표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223903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이용규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50%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증량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주제발표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레이블링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코딩</a:t>
                      </a: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학습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실제구현</a:t>
                      </a: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사례</a:t>
                      </a: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5545196"/>
                  </a:ext>
                </a:extLst>
              </a:tr>
              <a:tr h="904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유대건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50%</a:t>
                      </a:r>
                      <a:endParaRPr lang="ko-KR" altLang="en-US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코딩</a:t>
                      </a:r>
                      <a:r>
                        <a:rPr lang="en-US" altLang="ko-KR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학습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결과발표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 수집</a:t>
                      </a:r>
                      <a:endParaRPr lang="en-US" altLang="ko-KR" sz="140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레이블링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563" indent="-18256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자료작성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6623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5F67A3-FA7B-417A-9AC8-7F6E6E5ADE87}"/>
              </a:ext>
            </a:extLst>
          </p:cNvPr>
          <p:cNvSpPr txBox="1"/>
          <p:nvPr/>
        </p:nvSpPr>
        <p:spPr>
          <a:xfrm>
            <a:off x="1078406" y="5639055"/>
            <a:ext cx="36586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맑은 고딕"/>
              </a:rPr>
              <a:t>- 비중은 총합이 100%일 것</a:t>
            </a:r>
          </a:p>
        </p:txBody>
      </p:sp>
    </p:spTree>
    <p:extLst>
      <p:ext uri="{BB962C8B-B14F-4D97-AF65-F5344CB8AC3E}">
        <p14:creationId xmlns:p14="http://schemas.microsoft.com/office/powerpoint/2010/main" val="272800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프로세스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우수성</a:t>
            </a:r>
            <a:r>
              <a:rPr lang="en-US" altLang="ko-KR" sz="2000" b="1" dirty="0">
                <a:latin typeface="+mn-ea"/>
              </a:rPr>
              <a:t>/</a:t>
            </a:r>
            <a:r>
              <a:rPr lang="ko-KR" altLang="en-US" sz="2000" b="1" dirty="0">
                <a:latin typeface="+mn-ea"/>
              </a:rPr>
              <a:t>차별성 </a:t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데이터 수집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레이블링</a:t>
            </a:r>
            <a:br>
              <a:rPr lang="en-US" altLang="ko-KR" sz="1600" i="1" dirty="0">
                <a:solidFill>
                  <a:srgbClr val="0000FF"/>
                </a:solidFill>
                <a:latin typeface="+mn-ea"/>
              </a:rPr>
            </a:b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87ADEB-73F2-2692-1193-28891CA4F11E}"/>
              </a:ext>
            </a:extLst>
          </p:cNvPr>
          <p:cNvSpPr/>
          <p:nvPr/>
        </p:nvSpPr>
        <p:spPr>
          <a:xfrm>
            <a:off x="2413932" y="2349137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589EFC-5493-2DAD-2731-08473B9F216D}"/>
              </a:ext>
            </a:extLst>
          </p:cNvPr>
          <p:cNvSpPr/>
          <p:nvPr/>
        </p:nvSpPr>
        <p:spPr>
          <a:xfrm>
            <a:off x="5420738" y="2354177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01836B3-6A71-14DA-4DC2-F808B9D68688}"/>
              </a:ext>
            </a:extLst>
          </p:cNvPr>
          <p:cNvSpPr/>
          <p:nvPr/>
        </p:nvSpPr>
        <p:spPr>
          <a:xfrm>
            <a:off x="299927" y="2354176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5852774-B7D1-6BF0-471A-163E5781E1DE}"/>
              </a:ext>
            </a:extLst>
          </p:cNvPr>
          <p:cNvSpPr/>
          <p:nvPr/>
        </p:nvSpPr>
        <p:spPr>
          <a:xfrm>
            <a:off x="7155538" y="2348880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AD79D7-6BC0-A3CC-C9CA-65CB21E1CF41}"/>
              </a:ext>
            </a:extLst>
          </p:cNvPr>
          <p:cNvSpPr txBox="1"/>
          <p:nvPr/>
        </p:nvSpPr>
        <p:spPr>
          <a:xfrm>
            <a:off x="429811" y="2384769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5447B9-7A5B-A155-DE78-81E5A9F3FB7C}"/>
              </a:ext>
            </a:extLst>
          </p:cNvPr>
          <p:cNvSpPr txBox="1"/>
          <p:nvPr/>
        </p:nvSpPr>
        <p:spPr>
          <a:xfrm>
            <a:off x="5961243" y="2403987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261C1A-C904-C74C-7549-E7586BD54D71}"/>
              </a:ext>
            </a:extLst>
          </p:cNvPr>
          <p:cNvSpPr txBox="1"/>
          <p:nvPr/>
        </p:nvSpPr>
        <p:spPr>
          <a:xfrm>
            <a:off x="7503834" y="2423655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008503-4C81-5EB7-8F8E-13157CFF289B}"/>
              </a:ext>
            </a:extLst>
          </p:cNvPr>
          <p:cNvSpPr txBox="1"/>
          <p:nvPr/>
        </p:nvSpPr>
        <p:spPr>
          <a:xfrm>
            <a:off x="980310" y="3139540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6C3162-33B4-25C8-C0E7-D5DFD7FB43E4}"/>
              </a:ext>
            </a:extLst>
          </p:cNvPr>
          <p:cNvSpPr txBox="1"/>
          <p:nvPr/>
        </p:nvSpPr>
        <p:spPr>
          <a:xfrm>
            <a:off x="2516160" y="317494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728894-CD15-021C-8F1F-DA9E9E15AFDF}"/>
              </a:ext>
            </a:extLst>
          </p:cNvPr>
          <p:cNvSpPr txBox="1"/>
          <p:nvPr/>
        </p:nvSpPr>
        <p:spPr>
          <a:xfrm>
            <a:off x="3480949" y="315174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AB76C8-933D-B203-7ACF-95D2C74F91F6}"/>
              </a:ext>
            </a:extLst>
          </p:cNvPr>
          <p:cNvSpPr txBox="1"/>
          <p:nvPr/>
        </p:nvSpPr>
        <p:spPr>
          <a:xfrm>
            <a:off x="4436082" y="3152510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0A211B-C8FA-9D22-B46B-97848231BBFD}"/>
              </a:ext>
            </a:extLst>
          </p:cNvPr>
          <p:cNvSpPr txBox="1"/>
          <p:nvPr/>
        </p:nvSpPr>
        <p:spPr>
          <a:xfrm>
            <a:off x="5548309" y="315550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B906555-7EEC-64D1-FBB3-355C56E86737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 flipV="1">
            <a:off x="1782465" y="3873146"/>
            <a:ext cx="702656" cy="6300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DA6E1EE-3921-7433-9CBB-15D646D880DC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>
            <a:off x="1782465" y="4503168"/>
            <a:ext cx="702655" cy="60571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43DA245-FBAE-FE2D-087A-E2FC675D084C}"/>
              </a:ext>
            </a:extLst>
          </p:cNvPr>
          <p:cNvCxnSpPr>
            <a:cxnSpLocks/>
            <a:stCxn id="58" idx="3"/>
            <a:endCxn id="60" idx="2"/>
          </p:cNvCxnSpPr>
          <p:nvPr/>
        </p:nvCxnSpPr>
        <p:spPr>
          <a:xfrm flipV="1">
            <a:off x="1782465" y="5340341"/>
            <a:ext cx="1098023" cy="44345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137B04A-3F4C-15C9-529F-078D590B4212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 flipV="1">
            <a:off x="3275855" y="4390720"/>
            <a:ext cx="1035159" cy="7181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7C734DA7-E3F0-9598-CB04-1739B8AAFE74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3275855" y="5108878"/>
            <a:ext cx="1035159" cy="678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D757831-89BD-4E74-64EB-482F3FF04363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5148064" y="4389102"/>
            <a:ext cx="1299824" cy="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0473793-33C3-7393-68C5-768B2984AD52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5148064" y="4389103"/>
            <a:ext cx="1299824" cy="1398392"/>
          </a:xfrm>
          <a:prstGeom prst="bentConnector3">
            <a:avLst>
              <a:gd name="adj1" fmla="val 4203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8428152-269D-4CE2-D466-1C397094698B}"/>
              </a:ext>
            </a:extLst>
          </p:cNvPr>
          <p:cNvCxnSpPr>
            <a:cxnSpLocks/>
            <a:stCxn id="59" idx="3"/>
            <a:endCxn id="68" idx="1"/>
          </p:cNvCxnSpPr>
          <p:nvPr/>
        </p:nvCxnSpPr>
        <p:spPr>
          <a:xfrm>
            <a:off x="3275856" y="3873146"/>
            <a:ext cx="4374593" cy="514789"/>
          </a:xfrm>
          <a:prstGeom prst="bentConnector3">
            <a:avLst>
              <a:gd name="adj1" fmla="val 552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14B263A-2E24-8FCB-E93B-E3FD1DB7A3A9}"/>
              </a:ext>
            </a:extLst>
          </p:cNvPr>
          <p:cNvSpPr/>
          <p:nvPr/>
        </p:nvSpPr>
        <p:spPr>
          <a:xfrm>
            <a:off x="827584" y="4312668"/>
            <a:ext cx="954881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안전모 공시 데이터셋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(5,000)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6BE3048-239C-3B98-89BD-1EE8B3831829}"/>
              </a:ext>
            </a:extLst>
          </p:cNvPr>
          <p:cNvSpPr/>
          <p:nvPr/>
        </p:nvSpPr>
        <p:spPr>
          <a:xfrm>
            <a:off x="827584" y="5593298"/>
            <a:ext cx="954881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b="1" dirty="0" err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FatKun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 defTabSz="685800">
              <a:defRPr/>
            </a:pPr>
            <a:r>
              <a:rPr lang="ko-KR" altLang="en-US" sz="825" b="1" dirty="0" err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크롤링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en-US" altLang="ko-KR" sz="825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400</a:t>
            </a:r>
            <a:r>
              <a:rPr lang="en-US" altLang="ko-KR" sz="825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825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E7164E6-836E-2ACD-0D2D-C3A6B7BE5401}"/>
              </a:ext>
            </a:extLst>
          </p:cNvPr>
          <p:cNvSpPr/>
          <p:nvPr/>
        </p:nvSpPr>
        <p:spPr>
          <a:xfrm>
            <a:off x="2485121" y="3660973"/>
            <a:ext cx="790735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Test(1003)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CE6FF91-69F3-DB52-538E-CC7CA2EE9FF4}"/>
              </a:ext>
            </a:extLst>
          </p:cNvPr>
          <p:cNvSpPr/>
          <p:nvPr/>
        </p:nvSpPr>
        <p:spPr>
          <a:xfrm>
            <a:off x="2485120" y="4877414"/>
            <a:ext cx="790735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Train(6200)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78517142-A5F8-5B8D-3097-382457C9AF04}"/>
              </a:ext>
            </a:extLst>
          </p:cNvPr>
          <p:cNvSpPr/>
          <p:nvPr/>
        </p:nvSpPr>
        <p:spPr>
          <a:xfrm>
            <a:off x="4311014" y="4159256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(4340)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D5AFB82-BC1E-948A-65EF-65139101765E}"/>
              </a:ext>
            </a:extLst>
          </p:cNvPr>
          <p:cNvSpPr/>
          <p:nvPr/>
        </p:nvSpPr>
        <p:spPr>
          <a:xfrm>
            <a:off x="4311014" y="5551026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(1860)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73BF243-F180-248C-C32C-1D2A13299AE4}"/>
              </a:ext>
            </a:extLst>
          </p:cNvPr>
          <p:cNvSpPr/>
          <p:nvPr/>
        </p:nvSpPr>
        <p:spPr>
          <a:xfrm>
            <a:off x="6080914" y="4170199"/>
            <a:ext cx="861046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Yolov5l  </a:t>
            </a:r>
            <a:r>
              <a:rPr lang="ko-KR" altLang="en-US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0829DE3-8186-E538-D176-70CC89C0CF55}"/>
              </a:ext>
            </a:extLst>
          </p:cNvPr>
          <p:cNvSpPr/>
          <p:nvPr/>
        </p:nvSpPr>
        <p:spPr>
          <a:xfrm>
            <a:off x="7650449" y="4197435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EEDB22-39D0-8491-1BC8-76962D4FF0B0}"/>
              </a:ext>
            </a:extLst>
          </p:cNvPr>
          <p:cNvSpPr txBox="1"/>
          <p:nvPr/>
        </p:nvSpPr>
        <p:spPr>
          <a:xfrm>
            <a:off x="7631738" y="3148808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69849CD-8917-181B-F6D0-ED56A23970C2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275855" y="5108878"/>
            <a:ext cx="2288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2A41CC-98BE-C519-0BF4-86AAE6AF74BE}"/>
              </a:ext>
            </a:extLst>
          </p:cNvPr>
          <p:cNvSpPr txBox="1"/>
          <p:nvPr/>
        </p:nvSpPr>
        <p:spPr>
          <a:xfrm>
            <a:off x="3444559" y="2384550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F3C272-E2E8-B5AD-7B86-1859C1D9D18F}"/>
              </a:ext>
            </a:extLst>
          </p:cNvPr>
          <p:cNvGrpSpPr/>
          <p:nvPr/>
        </p:nvGrpSpPr>
        <p:grpSpPr>
          <a:xfrm>
            <a:off x="396993" y="2357761"/>
            <a:ext cx="2016939" cy="649813"/>
            <a:chOff x="-4930" y="2349137"/>
            <a:chExt cx="2016939" cy="64981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DE84E78-EAD7-E9BD-3ABB-07CE72299BEC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 dirty="0">
                <a:latin typeface="NEXON Lv1 Gothic OTF Light" pitchFamily="2" charset="-12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14DDC0C-2553-6BFD-1EC2-942248F92ED4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en-US" altLang="ko-KR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4606E72-1320-5943-D65D-599C74BB4649}"/>
              </a:ext>
            </a:extLst>
          </p:cNvPr>
          <p:cNvSpPr txBox="1"/>
          <p:nvPr/>
        </p:nvSpPr>
        <p:spPr>
          <a:xfrm>
            <a:off x="6500813" y="3147271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AC0B87-8EEF-264D-F5DB-34E15F591335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6941960" y="4382107"/>
            <a:ext cx="708489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9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en-US" altLang="ko-KR" sz="1600" dirty="0" err="1">
                <a:latin typeface="+mn-ea"/>
              </a:rPr>
              <a:t>Octoparse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Cyot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WebCopy</a:t>
            </a:r>
            <a:r>
              <a:rPr lang="en-US" altLang="ko-KR" sz="1600" dirty="0">
                <a:latin typeface="+mn-ea"/>
              </a:rPr>
              <a:t>, Scraper, </a:t>
            </a:r>
            <a:r>
              <a:rPr lang="en-US" altLang="ko-KR" sz="1600" dirty="0" err="1">
                <a:latin typeface="+mn-ea"/>
              </a:rPr>
              <a:t>VisualScraper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Fatkun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추가 </a:t>
            </a:r>
            <a:r>
              <a:rPr lang="en-US" altLang="ko-KR" sz="1600" dirty="0">
                <a:latin typeface="+mn-ea"/>
              </a:rPr>
              <a:t>400</a:t>
            </a:r>
            <a:r>
              <a:rPr lang="ko-KR" altLang="en-US" sz="1600" dirty="0">
                <a:latin typeface="+mn-ea"/>
              </a:rPr>
              <a:t> 장 </a:t>
            </a:r>
            <a:r>
              <a:rPr lang="en-US" altLang="ko-KR" sz="1600" dirty="0">
                <a:latin typeface="+mn-ea"/>
              </a:rPr>
              <a:t>=&gt; </a:t>
            </a:r>
            <a:r>
              <a:rPr lang="ko-KR" altLang="en-US" sz="1600" dirty="0">
                <a:latin typeface="+mn-ea"/>
              </a:rPr>
              <a:t>증량 </a:t>
            </a:r>
            <a:r>
              <a:rPr lang="en-US" altLang="ko-KR" sz="1600" dirty="0">
                <a:latin typeface="+mn-ea"/>
              </a:rPr>
              <a:t>1200 </a:t>
            </a:r>
            <a:r>
              <a:rPr lang="ko-KR" altLang="en-US" sz="1600" dirty="0">
                <a:latin typeface="+mn-ea"/>
              </a:rPr>
              <a:t>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B5EF8-3878-44E1-8B33-834CEF07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32856"/>
            <a:ext cx="7109236" cy="43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6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43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- Image</a:t>
            </a:r>
            <a:r>
              <a:rPr lang="ko-KR" altLang="en-US" sz="1600" dirty="0">
                <a:latin typeface="+mn-ea"/>
              </a:rPr>
              <a:t> 이름 일괄 변환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BE0DED-BE44-42F3-94F7-AED5262C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2204864"/>
            <a:ext cx="7268672" cy="31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E0B13-BE7C-F2CD-2510-F8C00CF4A278}"/>
              </a:ext>
            </a:extLst>
          </p:cNvPr>
          <p:cNvSpPr txBox="1"/>
          <p:nvPr/>
        </p:nvSpPr>
        <p:spPr>
          <a:xfrm>
            <a:off x="218873" y="980728"/>
            <a:ext cx="8706254" cy="653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레이블링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en-US" altLang="ko-KR" sz="1600" dirty="0" err="1">
                <a:latin typeface="+mn-ea"/>
              </a:rPr>
              <a:t>RoboFlow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YoloLabel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LabelImg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DarkLabel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3ED66-8DB0-4FFD-B6BC-8269AC69C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76872"/>
            <a:ext cx="6326872" cy="39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879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- Label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Data </a:t>
            </a:r>
            <a:r>
              <a:rPr lang="ko-KR" altLang="en-US" sz="1600" dirty="0">
                <a:latin typeface="+mn-ea"/>
              </a:rPr>
              <a:t>파일 변환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2D427-15DE-4B16-BBE9-AF7F3690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" y="2117801"/>
            <a:ext cx="5040000" cy="39754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325FC2-4614-45DD-B3A4-A12F9353B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01"/>
          <a:stretch/>
        </p:blipFill>
        <p:spPr>
          <a:xfrm>
            <a:off x="4899274" y="2698245"/>
            <a:ext cx="4011767" cy="22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7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01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err="1">
                <a:latin typeface="+mn-ea"/>
              </a:rPr>
              <a:t>딥러닝</a:t>
            </a:r>
            <a:r>
              <a:rPr lang="ko-KR" altLang="en-US" sz="2000" b="1" dirty="0">
                <a:latin typeface="+mn-ea"/>
              </a:rPr>
              <a:t>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H/W</a:t>
            </a:r>
            <a:br>
              <a:rPr lang="en-US" altLang="ko-KR" sz="2000" b="1" dirty="0">
                <a:latin typeface="+mn-ea"/>
              </a:rPr>
            </a:br>
            <a:r>
              <a:rPr lang="en-US" altLang="ko-KR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- GPU : NVIDIA GeForce RTX 3070 Laptop GPU(8G)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+mn-ea"/>
              </a:rPr>
              <a:t>  - Memory : 32G</a:t>
            </a:r>
          </a:p>
          <a:p>
            <a:pPr>
              <a:lnSpc>
                <a:spcPts val="2300"/>
              </a:lnSpc>
            </a:pPr>
            <a:r>
              <a:rPr lang="en-US" altLang="ko-KR" dirty="0">
                <a:latin typeface="+mn-ea"/>
              </a:rPr>
              <a:t>  - CPU : Intel I7-10870H CPU @ 2.20GHz</a:t>
            </a:r>
            <a:endParaRPr lang="en-US" altLang="ko-KR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OS</a:t>
            </a:r>
          </a:p>
          <a:p>
            <a:pPr>
              <a:lnSpc>
                <a:spcPts val="2300"/>
              </a:lnSpc>
            </a:pPr>
            <a:r>
              <a:rPr lang="en-US" altLang="ko-KR" b="1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 - Linux : Ubuntu 20.04.4 LTS </a:t>
            </a:r>
            <a:endParaRPr lang="en-US" altLang="ko-KR" b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569B5-DE4A-4142-9991-5FA5DA597DB4}"/>
              </a:ext>
            </a:extLst>
          </p:cNvPr>
          <p:cNvSpPr txBox="1"/>
          <p:nvPr/>
        </p:nvSpPr>
        <p:spPr>
          <a:xfrm>
            <a:off x="195272" y="3922020"/>
            <a:ext cx="8706254" cy="301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Train Parameter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&gt; python train.py --</a:t>
            </a:r>
            <a:r>
              <a:rPr lang="en-US" altLang="ko-KR" sz="1600" dirty="0" err="1">
                <a:latin typeface="+mn-ea"/>
              </a:rPr>
              <a:t>img</a:t>
            </a:r>
            <a:r>
              <a:rPr lang="en-US" altLang="ko-KR" sz="1600" dirty="0">
                <a:latin typeface="+mn-ea"/>
              </a:rPr>
              <a:t> 640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--batch 8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--epochs 200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--data ~/dataset/</a:t>
            </a:r>
            <a:r>
              <a:rPr lang="en-US" altLang="ko-KR" sz="1600" dirty="0" err="1">
                <a:latin typeface="+mn-ea"/>
              </a:rPr>
              <a:t>helmet.yaml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</a:t>
            </a:r>
            <a:r>
              <a:rPr lang="en-US" altLang="ko-KR" sz="1600" dirty="0" err="1">
                <a:latin typeface="+mn-ea"/>
              </a:rPr>
              <a:t>cfg</a:t>
            </a:r>
            <a:r>
              <a:rPr lang="en-US" altLang="ko-KR" sz="1600" dirty="0">
                <a:latin typeface="+mn-ea"/>
              </a:rPr>
              <a:t> ./models/yolov5l.yaml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--weights yolov5l.pt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                        --name helmet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145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76544" y="85377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학습데이터 추가 전</a:t>
            </a:r>
            <a:r>
              <a:rPr lang="en-US" altLang="ko-KR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EE85E8-766B-4F9E-9B86-1534F72BB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1368000"/>
            <a:ext cx="3600000" cy="36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920CEE-6D94-41AD-9A81-86ACFAD3D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36000"/>
            <a:ext cx="4860000" cy="48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5BD907-7347-485A-BFF2-B2BE50688B27}"/>
              </a:ext>
            </a:extLst>
          </p:cNvPr>
          <p:cNvSpPr txBox="1"/>
          <p:nvPr/>
        </p:nvSpPr>
        <p:spPr>
          <a:xfrm>
            <a:off x="1475656" y="5085184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/>
              <a:t>Train </a:t>
            </a:r>
            <a:r>
              <a:rPr lang="ko-KR" altLang="en-US" sz="1200" dirty="0"/>
              <a:t>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E4CEDC-C23A-415D-8BDD-261543E45C91}"/>
              </a:ext>
            </a:extLst>
          </p:cNvPr>
          <p:cNvSpPr txBox="1"/>
          <p:nvPr/>
        </p:nvSpPr>
        <p:spPr>
          <a:xfrm>
            <a:off x="6056077" y="1467505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예측</a:t>
            </a:r>
            <a:r>
              <a:rPr lang="en-US" altLang="ko-KR" sz="1200" dirty="0"/>
              <a:t> </a:t>
            </a:r>
            <a:r>
              <a:rPr lang="ko-KR" altLang="en-US" sz="12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36366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FA2EDF-CBB7-475B-B0D9-861160A98246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df922d41-91bf-45f8-8b2c-e1591bc010d5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9939</TotalTime>
  <Words>639</Words>
  <Application>Microsoft Office PowerPoint</Application>
  <PresentationFormat>화면 슬라이드 쇼(4:3)</PresentationFormat>
  <Paragraphs>204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HY견고딕</vt:lpstr>
      <vt:lpstr>HY헤드라인M</vt:lpstr>
      <vt:lpstr>KoPubWorld돋움체 Bold</vt:lpstr>
      <vt:lpstr>KoPubWorld돋움체 Medium</vt:lpstr>
      <vt:lpstr>NEXON Lv1 Gothic OTF Light</vt:lpstr>
      <vt:lpstr>맑은 고딕</vt:lpstr>
      <vt:lpstr>문체부 제목 돋음체</vt:lpstr>
      <vt:lpstr>바른돋움 3</vt:lpstr>
      <vt:lpstr>-윤고딕330</vt:lpstr>
      <vt:lpstr>-윤고딕340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user</cp:lastModifiedBy>
  <cp:revision>388</cp:revision>
  <cp:lastPrinted>2022-06-08T09:54:10Z</cp:lastPrinted>
  <dcterms:created xsi:type="dcterms:W3CDTF">2017-03-29T07:13:25Z</dcterms:created>
  <dcterms:modified xsi:type="dcterms:W3CDTF">2022-11-15T13:30:29Z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